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1"/>
  </p:notesMasterIdLst>
  <p:sldIdLst>
    <p:sldId id="506" r:id="rId4"/>
    <p:sldId id="655" r:id="rId5"/>
    <p:sldId id="656" r:id="rId6"/>
    <p:sldId id="657" r:id="rId7"/>
    <p:sldId id="666" r:id="rId8"/>
    <p:sldId id="663" r:id="rId9"/>
    <p:sldId id="658" r:id="rId10"/>
    <p:sldId id="675" r:id="rId11"/>
    <p:sldId id="676" r:id="rId12"/>
    <p:sldId id="664" r:id="rId13"/>
    <p:sldId id="659" r:id="rId14"/>
    <p:sldId id="689" r:id="rId15"/>
    <p:sldId id="665" r:id="rId16"/>
    <p:sldId id="660" r:id="rId17"/>
    <p:sldId id="678" r:id="rId18"/>
    <p:sldId id="679" r:id="rId19"/>
    <p:sldId id="404" r:id="rId20"/>
  </p:sldIdLst>
  <p:sldSz cx="9144000" cy="6858000" type="screen4x3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2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151"/>
    <a:srgbClr val="C25252"/>
    <a:srgbClr val="FFFE8D"/>
    <a:srgbClr val="FBFBFB"/>
    <a:srgbClr val="1D77C9"/>
    <a:srgbClr val="ADCEEC"/>
    <a:srgbClr val="8D9BAB"/>
    <a:srgbClr val="44688E"/>
    <a:srgbClr val="43668B"/>
    <a:srgbClr val="4D7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/>
    <p:restoredTop sz="79487" autoAdjust="0"/>
  </p:normalViewPr>
  <p:slideViewPr>
    <p:cSldViewPr showGuides="1">
      <p:cViewPr varScale="1">
        <p:scale>
          <a:sx n="114" d="100"/>
          <a:sy n="114" d="100"/>
        </p:scale>
        <p:origin x="1332" y="102"/>
      </p:cViewPr>
      <p:guideLst>
        <p:guide orient="horz" pos="2250"/>
        <p:guide pos="28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7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72855-EA49-490F-81E8-5ED6717A0A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05A07-5F99-481D-AB59-7CC5528EEC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p:transition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p:transition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71736" y="142852"/>
            <a:ext cx="60436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71736" y="142852"/>
            <a:ext cx="60436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69E656D-E7C3-45A9-A4DB-1E73F751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5D134CA-A305-4F20-A3BF-C0349DBE9C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4.png"/><Relationship Id="rId2" Type="http://schemas.openxmlformats.org/officeDocument/2006/relationships/tags" Target="../tags/tag3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tags" Target="../tags/tag47.xml"/><Relationship Id="rId3" Type="http://schemas.openxmlformats.org/officeDocument/2006/relationships/image" Target="../media/image18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51.xml"/><Relationship Id="rId5" Type="http://schemas.openxmlformats.org/officeDocument/2006/relationships/image" Target="../media/image21.png"/><Relationship Id="rId4" Type="http://schemas.openxmlformats.org/officeDocument/2006/relationships/tags" Target="../tags/tag50.xml"/><Relationship Id="rId3" Type="http://schemas.openxmlformats.org/officeDocument/2006/relationships/image" Target="../media/image20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4.png"/><Relationship Id="rId2" Type="http://schemas.openxmlformats.org/officeDocument/2006/relationships/tags" Target="../tags/tag5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4.png"/><Relationship Id="rId2" Type="http://schemas.openxmlformats.org/officeDocument/2006/relationships/tags" Target="../tags/tag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hyperlink" Target="https://img1.dxycdn.com/2022/0514/270/4885412394246968453-183.gif" TargetMode="External"/><Relationship Id="rId6" Type="http://schemas.openxmlformats.org/officeDocument/2006/relationships/image" Target="../media/image8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4.png"/><Relationship Id="rId2" Type="http://schemas.openxmlformats.org/officeDocument/2006/relationships/tags" Target="../tags/tag2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tags" Target="../tags/tag34.xml"/><Relationship Id="rId2" Type="http://schemas.openxmlformats.org/officeDocument/2006/relationships/image" Target="../media/image16.png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0" y="1908186"/>
            <a:ext cx="9144000" cy="2285992"/>
          </a:xfrm>
          <a:prstGeom prst="rect">
            <a:avLst/>
          </a:prstGeom>
          <a:solidFill>
            <a:srgbClr val="86A0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3298" name="标题 183297"/>
          <p:cNvSpPr>
            <a:spLocks noGrp="1"/>
          </p:cNvSpPr>
          <p:nvPr>
            <p:ph type="title" idx="4294967295"/>
          </p:nvPr>
        </p:nvSpPr>
        <p:spPr>
          <a:xfrm>
            <a:off x="646430" y="2201545"/>
            <a:ext cx="7864475" cy="1066800"/>
          </a:xfrm>
        </p:spPr>
        <p:txBody>
          <a:bodyPr anchor="ctr">
            <a:norm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j-ea"/>
                <a:ea typeface="+mj-ea"/>
              </a:rPr>
              <a:t>开题报告</a:t>
            </a:r>
            <a:endParaRPr 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94" name="副标题 5122"/>
          <p:cNvSpPr>
            <a:spLocks noGrp="1"/>
          </p:cNvSpPr>
          <p:nvPr/>
        </p:nvSpPr>
        <p:spPr>
          <a:xfrm>
            <a:off x="2445384" y="4321810"/>
            <a:ext cx="5006935" cy="1704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-4572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报告</a:t>
            </a:r>
            <a:r>
              <a:rPr lang="zh-CN" altLang="en-US" b="1" kern="1200" baseline="0" dirty="0">
                <a:latin typeface="楷体_GB2312" pitchFamily="49" charset="-122"/>
                <a:ea typeface="楷体_GB2312" pitchFamily="49" charset="-122"/>
                <a:cs typeface="+mn-cs"/>
              </a:rPr>
              <a:t>人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陈家佳</a:t>
            </a:r>
            <a:endParaRPr lang="en-US" altLang="zh-CN" b="1" kern="1200" baseline="0" dirty="0"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algn="l" defTabSz="914400">
              <a:buNone/>
            </a:pPr>
            <a:r>
              <a:rPr lang="zh-CN" altLang="en-US" b="1" kern="1200" baseline="0" dirty="0">
                <a:latin typeface="楷体_GB2312" pitchFamily="49" charset="-122"/>
                <a:ea typeface="楷体_GB2312" pitchFamily="49" charset="-122"/>
                <a:cs typeface="+mn-cs"/>
              </a:rPr>
              <a:t>导  师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：杜秀全</a:t>
            </a:r>
            <a:endParaRPr lang="en-US" altLang="zh-CN" b="1" kern="1200" baseline="0" dirty="0"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algn="l" defTabSz="914400">
              <a:buNone/>
            </a:pPr>
            <a:r>
              <a:rPr lang="zh-CN" altLang="en-US" b="1" kern="1200" baseline="0" dirty="0">
                <a:latin typeface="楷体_GB2312" pitchFamily="49" charset="-122"/>
                <a:ea typeface="楷体_GB2312" pitchFamily="49" charset="-122"/>
                <a:cs typeface="+mn-cs"/>
              </a:rPr>
              <a:t>日  期：</a:t>
            </a:r>
            <a:r>
              <a:rPr lang="en-US" altLang="zh-CN" b="1" kern="1200" baseline="0" dirty="0">
                <a:latin typeface="楷体_GB2312" pitchFamily="49" charset="-122"/>
                <a:ea typeface="楷体_GB2312" pitchFamily="49" charset="-122"/>
                <a:cs typeface="+mn-cs"/>
              </a:rPr>
              <a:t>2023.12.22</a:t>
            </a:r>
            <a:endParaRPr lang="en-US" altLang="zh-CN" b="1" kern="1200" baseline="0" dirty="0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409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140" y="548640"/>
            <a:ext cx="2749550" cy="407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Rectangle 4"/>
          <p:cNvSpPr>
            <a:spLocks noGrp="1"/>
          </p:cNvSpPr>
          <p:nvPr/>
        </p:nvSpPr>
        <p:spPr>
          <a:xfrm>
            <a:off x="5194935" y="477520"/>
            <a:ext cx="2523490" cy="406400"/>
          </a:xfrm>
          <a:prstGeom prst="rect">
            <a:avLst/>
          </a:prstGeom>
          <a:noFill/>
          <a:ln w="0"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>
                <a:srgbClr val="BCD8F6"/>
              </a:buClr>
              <a:buSzPct val="50000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http://ailab.ahu.edu.cn/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8329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3260" y="3110865"/>
            <a:ext cx="8155940" cy="106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sz="3200" b="1" dirty="0">
                <a:solidFill>
                  <a:schemeClr val="tx1"/>
                </a:solidFill>
                <a:latin typeface="+mj-ea"/>
                <a:ea typeface="+mj-ea"/>
              </a:rPr>
              <a:t>基于多实例的弱监督结肠息肉检测方法研究</a:t>
            </a:r>
            <a:endParaRPr lang="zh-CN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560000">
            <a:off x="-1500505" y="-37592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 rot="1560000">
            <a:off x="6707505" y="423164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rcRect b="85594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rcRect t="89898"/>
          <a:stretch>
            <a:fillRect/>
          </a:stretch>
        </p:blipFill>
        <p:spPr>
          <a:xfrm>
            <a:off x="0" y="6165215"/>
            <a:ext cx="9144000" cy="69278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3120" y="2059940"/>
            <a:ext cx="7245350" cy="31686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55650" y="1988820"/>
            <a:ext cx="7403465" cy="3306445"/>
          </a:xfrm>
          <a:prstGeom prst="rect">
            <a:avLst/>
          </a:prstGeom>
          <a:noFill/>
          <a:ln w="12700">
            <a:solidFill>
              <a:srgbClr val="EDED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94785" y="2276475"/>
            <a:ext cx="3231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黑体" panose="02010609060101010101" charset="-122"/>
                <a:ea typeface="黑体" panose="02010609060101010101" charset="-122"/>
              </a:rPr>
              <a:t>03</a:t>
            </a:r>
            <a:endParaRPr lang="en-US" altLang="zh-CN" sz="40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53360" y="2981960"/>
            <a:ext cx="3543300" cy="1258570"/>
            <a:chOff x="4675" y="3679"/>
            <a:chExt cx="5580" cy="1982"/>
          </a:xfrm>
        </p:grpSpPr>
        <p:cxnSp>
          <p:nvCxnSpPr>
            <p:cNvPr id="15" name="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4931" y="3702"/>
              <a:ext cx="4763" cy="0"/>
            </a:xfrm>
            <a:prstGeom prst="line">
              <a:avLst/>
            </a:prstGeom>
            <a:ln w="12700">
              <a:solidFill>
                <a:srgbClr val="8D9BAB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4675" y="3679"/>
              <a:ext cx="5580" cy="1982"/>
              <a:chOff x="4675" y="3453"/>
              <a:chExt cx="5580" cy="1982"/>
            </a:xfrm>
          </p:grpSpPr>
          <p:sp>
            <p:nvSpPr>
              <p:cNvPr id="16" name="文本框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675" y="3453"/>
                <a:ext cx="5580" cy="17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25000"/>
                  </a:lnSpc>
                </a:pPr>
                <a:r>
                  <a:rPr lang="zh-CN" sz="3600" b="1">
                    <a:solidFill>
                      <a:srgbClr val="5F83B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论文成果展示</a:t>
                </a:r>
                <a:endParaRPr lang="zh-CN" altLang="en-US" sz="4000" b="1">
                  <a:solidFill>
                    <a:srgbClr val="5F83B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indent="0" algn="ctr" fontAlgn="auto">
                  <a:lnSpc>
                    <a:spcPct val="125000"/>
                  </a:lnSpc>
                </a:pPr>
                <a:r>
                  <a:rPr lang="en-US" altLang="zh-CN" sz="1600">
                    <a:solidFill>
                      <a:srgbClr val="44688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The results of the paper</a:t>
                </a:r>
                <a:endParaRPr lang="en-US" altLang="zh-CN" sz="1600">
                  <a:solidFill>
                    <a:srgbClr val="44688E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cxnSp>
            <p:nvCxnSpPr>
              <p:cNvPr id="18" name="直接连接符 17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5044" y="5177"/>
                <a:ext cx="2154" cy="0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7426" y="5175"/>
                <a:ext cx="2267" cy="2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10"/>
                </p:custDataLst>
              </p:nvPr>
            </p:nvCxnSpPr>
            <p:spPr>
              <a:xfrm flipH="1" flipV="1">
                <a:off x="7199" y="5182"/>
                <a:ext cx="113" cy="221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7313" y="5177"/>
                <a:ext cx="112" cy="258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19475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定性结果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84120" y="981075"/>
            <a:ext cx="6384486" cy="34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5234"/>
          <a:stretch>
            <a:fillRect/>
          </a:stretch>
        </p:blipFill>
        <p:spPr>
          <a:xfrm>
            <a:off x="2484120" y="4472940"/>
            <a:ext cx="6384290" cy="2303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605" y="3500755"/>
            <a:ext cx="2210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检测结果</a:t>
            </a:r>
            <a:endParaRPr lang="zh-CN" altLang="en-US" sz="2800"/>
          </a:p>
        </p:txBody>
      </p:sp>
      <p:sp>
        <p:nvSpPr>
          <p:cNvPr id="10" name="右箭头 9"/>
          <p:cNvSpPr/>
          <p:nvPr/>
        </p:nvSpPr>
        <p:spPr>
          <a:xfrm rot="7920000">
            <a:off x="5140325" y="4744720"/>
            <a:ext cx="539750" cy="220345"/>
          </a:xfrm>
          <a:prstGeom prst="rightArrow">
            <a:avLst/>
          </a:prstGeom>
          <a:solidFill>
            <a:srgbClr val="FFFE8D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7920000">
            <a:off x="7372350" y="4888865"/>
            <a:ext cx="539750" cy="220345"/>
          </a:xfrm>
          <a:prstGeom prst="rightArrow">
            <a:avLst/>
          </a:prstGeom>
          <a:solidFill>
            <a:srgbClr val="FFFE8D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7920000">
            <a:off x="4420235" y="5824855"/>
            <a:ext cx="539750" cy="220345"/>
          </a:xfrm>
          <a:prstGeom prst="rightArrow">
            <a:avLst/>
          </a:prstGeom>
          <a:solidFill>
            <a:srgbClr val="FFFE8D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7920000">
            <a:off x="6220460" y="6112510"/>
            <a:ext cx="539750" cy="220345"/>
          </a:xfrm>
          <a:prstGeom prst="rightArrow">
            <a:avLst/>
          </a:prstGeom>
          <a:solidFill>
            <a:srgbClr val="FFFE8D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3780000">
            <a:off x="8051165" y="5841365"/>
            <a:ext cx="539750" cy="220345"/>
          </a:xfrm>
          <a:prstGeom prst="rightArrow">
            <a:avLst/>
          </a:prstGeom>
          <a:solidFill>
            <a:srgbClr val="FFFE8D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06340" y="6165215"/>
            <a:ext cx="213360" cy="207645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84805" y="6115050"/>
            <a:ext cx="267335" cy="337185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092315" y="5847715"/>
            <a:ext cx="284480" cy="237490"/>
          </a:xfrm>
          <a:prstGeom prst="rect">
            <a:avLst/>
          </a:prstGeom>
          <a:solidFill>
            <a:schemeClr val="accent3">
              <a:lumMod val="75000"/>
              <a:alpha val="53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animBg="1"/>
      <p:bldP spid="13" grpId="0" animBg="1"/>
      <p:bldP spid="14" grpId="0" animBg="1"/>
      <p:bldP spid="18" grpId="0" animBg="1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347720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定量结果</a:t>
            </a:r>
            <a:endParaRPr lang="zh-CN" altLang="en-US" sz="3200"/>
          </a:p>
        </p:txBody>
      </p:sp>
      <p:pic>
        <p:nvPicPr>
          <p:cNvPr id="8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5785" y="4292283"/>
            <a:ext cx="5305232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705" y="1556385"/>
            <a:ext cx="8762354" cy="21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705" y="1116330"/>
            <a:ext cx="520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公开数据集（</a:t>
            </a:r>
            <a:r>
              <a:rPr lang="en-US" altLang="zh-CN" sz="2800" b="1"/>
              <a:t>ClinicDB</a:t>
            </a:r>
            <a:r>
              <a:rPr lang="zh-CN" altLang="en-US" sz="2800" b="1"/>
              <a:t>、</a:t>
            </a:r>
            <a:r>
              <a:rPr lang="en-US" altLang="zh-CN" sz="2800" b="1"/>
              <a:t>Kavsir</a:t>
            </a:r>
            <a:r>
              <a:rPr lang="zh-CN" altLang="en-US" sz="2800" b="1"/>
              <a:t>）</a:t>
            </a:r>
            <a:endParaRPr lang="zh-CN" altLang="en-US" sz="2800" b="1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79705" y="3766820"/>
            <a:ext cx="360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内部数据集（</a:t>
            </a:r>
            <a:r>
              <a:rPr lang="en-US" altLang="zh-CN" sz="2800" b="1"/>
              <a:t>Private</a:t>
            </a:r>
            <a:r>
              <a:rPr lang="zh-CN" altLang="en-US" sz="2800" b="1"/>
              <a:t>）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560000">
            <a:off x="-1500505" y="-37592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 rot="1560000">
            <a:off x="6707505" y="423164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rcRect b="85594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rcRect t="89898"/>
          <a:stretch>
            <a:fillRect/>
          </a:stretch>
        </p:blipFill>
        <p:spPr>
          <a:xfrm>
            <a:off x="0" y="6165215"/>
            <a:ext cx="9144000" cy="69278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3120" y="2059940"/>
            <a:ext cx="7245350" cy="31686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55650" y="1988820"/>
            <a:ext cx="7403465" cy="3306445"/>
          </a:xfrm>
          <a:prstGeom prst="rect">
            <a:avLst/>
          </a:prstGeom>
          <a:noFill/>
          <a:ln w="12700">
            <a:solidFill>
              <a:srgbClr val="EDED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94785" y="2276475"/>
            <a:ext cx="3231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黑体" panose="02010609060101010101" charset="-122"/>
                <a:ea typeface="黑体" panose="02010609060101010101" charset="-122"/>
              </a:rPr>
              <a:t>04</a:t>
            </a:r>
            <a:endParaRPr lang="en-US" altLang="zh-CN" sz="40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53360" y="2991485"/>
            <a:ext cx="3408680" cy="1249045"/>
            <a:chOff x="4675" y="3694"/>
            <a:chExt cx="5368" cy="1967"/>
          </a:xfrm>
        </p:grpSpPr>
        <p:cxnSp>
          <p:nvCxnSpPr>
            <p:cNvPr id="15" name="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4931" y="3702"/>
              <a:ext cx="4763" cy="0"/>
            </a:xfrm>
            <a:prstGeom prst="line">
              <a:avLst/>
            </a:prstGeom>
            <a:ln w="12700">
              <a:solidFill>
                <a:srgbClr val="8D9BAB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4675" y="3694"/>
              <a:ext cx="5368" cy="1967"/>
              <a:chOff x="4675" y="3468"/>
              <a:chExt cx="5368" cy="1967"/>
            </a:xfrm>
          </p:grpSpPr>
          <p:sp>
            <p:nvSpPr>
              <p:cNvPr id="16" name="文本框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675" y="3468"/>
                <a:ext cx="5368" cy="16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25000"/>
                  </a:lnSpc>
                </a:pPr>
                <a:r>
                  <a:rPr lang="zh-CN" sz="3600" b="1">
                    <a:solidFill>
                      <a:srgbClr val="5F83B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总结与展望</a:t>
                </a:r>
                <a:endParaRPr lang="zh-CN" altLang="en-US" sz="4000" b="1">
                  <a:solidFill>
                    <a:srgbClr val="5F83B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indent="0" algn="ctr" fontAlgn="auto">
                  <a:lnSpc>
                    <a:spcPct val="125000"/>
                  </a:lnSpc>
                </a:pPr>
                <a:r>
                  <a:rPr lang="en-US" altLang="zh-CN" sz="1600">
                    <a:solidFill>
                      <a:srgbClr val="44688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Summary and Prospect</a:t>
                </a:r>
                <a:endParaRPr lang="en-US" altLang="zh-CN" sz="1600">
                  <a:solidFill>
                    <a:srgbClr val="44688E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cxnSp>
            <p:nvCxnSpPr>
              <p:cNvPr id="18" name="直接连接符 17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5044" y="5177"/>
                <a:ext cx="2154" cy="0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7426" y="5175"/>
                <a:ext cx="2267" cy="2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10"/>
                </p:custDataLst>
              </p:nvPr>
            </p:nvCxnSpPr>
            <p:spPr>
              <a:xfrm flipH="1" flipV="1">
                <a:off x="7199" y="5182"/>
                <a:ext cx="113" cy="221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7313" y="5177"/>
                <a:ext cx="112" cy="258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47720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创新点及特色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79705" y="1053465"/>
            <a:ext cx="8601710" cy="5354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2400" b="1">
                <a:cs typeface="仿宋_GB2312" charset="0"/>
              </a:rPr>
              <a:t>创新点：</a:t>
            </a:r>
            <a:r>
              <a:rPr lang="en-US" sz="2000" b="0">
                <a:latin typeface="Times New Roman" panose="02020603050405020304" charset="0"/>
                <a:cs typeface="仿宋_GB2312" charset="0"/>
              </a:rPr>
              <a:t>(1) </a:t>
            </a:r>
            <a:r>
              <a:rPr lang="zh-CN" sz="2000" b="0">
                <a:cs typeface="仿宋_GB2312" charset="0"/>
              </a:rPr>
              <a:t>考虑到医学图像的独特性和注释难题，提出了一种弱监督的息肉检测网络，降低了实例级注释的依赖，实现了仅图像类别监督下的模型训练与工作。</a:t>
            </a:r>
            <a:r>
              <a:rPr lang="en-US" sz="2000" b="0">
                <a:latin typeface="Times New Roman" panose="02020603050405020304" charset="0"/>
                <a:cs typeface="仿宋_GB2312" charset="0"/>
              </a:rPr>
              <a:t>(2) </a:t>
            </a:r>
            <a:r>
              <a:rPr lang="zh-CN" sz="2000" b="0">
                <a:cs typeface="仿宋_GB2312" charset="0"/>
              </a:rPr>
              <a:t>提出了弱监督候选框提取模块——跨域对比模块，结合分割技术，解决了搜索性算法提取候选框耗时的难题，提升了处理速度，实现了实时检测。</a:t>
            </a:r>
            <a:endParaRPr lang="zh-CN" sz="2000" b="0">
              <a:cs typeface="仿宋_GB2312" charset="0"/>
            </a:endParaRPr>
          </a:p>
          <a:p>
            <a:pPr indent="0">
              <a:lnSpc>
                <a:spcPct val="150000"/>
              </a:lnSpc>
            </a:pPr>
            <a:endParaRPr lang="zh-CN" sz="2000" b="0">
              <a:cs typeface="仿宋_GB2312" charset="0"/>
            </a:endParaRPr>
          </a:p>
          <a:p>
            <a:pPr indent="0">
              <a:lnSpc>
                <a:spcPct val="150000"/>
              </a:lnSpc>
            </a:pPr>
            <a:r>
              <a:rPr lang="zh-CN" sz="2400" b="1">
                <a:cs typeface="仿宋_GB2312" charset="0"/>
              </a:rPr>
              <a:t>特色：</a:t>
            </a:r>
            <a:r>
              <a:rPr lang="en-US" sz="2000" b="0">
                <a:latin typeface="Times New Roman" panose="02020603050405020304" charset="0"/>
                <a:cs typeface="仿宋_GB2312" charset="0"/>
              </a:rPr>
              <a:t>(1) </a:t>
            </a:r>
            <a:r>
              <a:rPr lang="zh-CN" sz="2000" b="1" i="1">
                <a:latin typeface="Times New Roman" panose="02020603050405020304" charset="0"/>
                <a:cs typeface="仿宋_GB2312" charset="0"/>
              </a:rPr>
              <a:t>弱监督学习：</a:t>
            </a:r>
            <a:r>
              <a:rPr lang="zh-CN" sz="2000" b="0">
                <a:latin typeface="Times New Roman" panose="02020603050405020304" charset="0"/>
                <a:cs typeface="仿宋_GB2312" charset="0"/>
              </a:rPr>
              <a:t>算法采用弱监督学习方法，降低了对大量标注数据的依赖，减少了人工标注的成本，同时提高了算法在不同数据集上的泛化能力。</a:t>
            </a:r>
            <a:r>
              <a:rPr lang="en-US" sz="2000" b="0">
                <a:latin typeface="Times New Roman" panose="02020603050405020304" charset="0"/>
                <a:cs typeface="仿宋_GB2312" charset="0"/>
              </a:rPr>
              <a:t>(2) </a:t>
            </a:r>
            <a:r>
              <a:rPr lang="zh-CN" sz="2000" b="1" i="1">
                <a:latin typeface="Times New Roman" panose="02020603050405020304" charset="0"/>
                <a:cs typeface="仿宋_GB2312" charset="0"/>
              </a:rPr>
              <a:t>形态学驱动：</a:t>
            </a:r>
            <a:r>
              <a:rPr lang="zh-CN" sz="2000" b="0">
                <a:latin typeface="Times New Roman" panose="02020603050405020304" charset="0"/>
                <a:cs typeface="仿宋_GB2312" charset="0"/>
              </a:rPr>
              <a:t>从实际临床需求出发，利用息肉的形态类别进行结肠息肉检测，准确识别息肉区域，从而提高检测的准确性。</a:t>
            </a:r>
            <a:endParaRPr lang="zh-CN" altLang="en-US" sz="2000" b="0">
              <a:latin typeface="Times New Roman" panose="02020603050405020304" charset="0"/>
              <a:cs typeface="仿宋_GB231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92500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时间安排</a:t>
            </a:r>
            <a:endParaRPr lang="zh-CN" altLang="en-US" sz="32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5120" y="1052195"/>
          <a:ext cx="7891780" cy="548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0285"/>
                <a:gridCol w="56114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时间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工作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550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2023.12-2024.1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完成学术论文初稿的撰写与投递；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2024.1-2024.4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在第一篇论文评审的过程中，细化第二个工作的实验方法和流程，形成初步框架图；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2024.4-2024.9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完善第二个工作的实验方法和算法代码，并进行论文的撰写；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550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2024.10-2024.12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撰写学位论文；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54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2025.1-2025.2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修改并完成学位论文；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550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2025.3-2025.6 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准备毕业答辩和相关材料。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77235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主要参考文献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7950" y="908685"/>
            <a:ext cx="8935720" cy="6447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[1]Y. Jiang, Z. Zhang, R. Zhang, G. Li, S. Cui, and Z. Li, “Yona: You only need one adjacent reference-frame for accurate and fast video polypdetection,”arXiv preprint arXiv:2306.03686, 2023.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[2]Yixuan Yuan, Wenjian Qin, Bulat Ibragimov, Bin Han, Lei Xing. RIIS-DenseNet: Rotation-invariant and image similarity constrained densely connected convolutional network for polyp detection,International Conference on Medical Image Computing and Computer-Assisted Intervention,11071:620-628,2018.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[3]D. Banik, K. Roy, D. Bhattacharjee, M. Nasipuri, O. Krejcar, Polyp-Net: a multimodel fusion network for polyp segmentation, IEEE Trans. Instrum. Meas. 70(2020) 1–12. 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[4]J. Ahn, S. Kwak, Learning pixel-level semantic affinity with image-level supervision for weakly supervised semantic segmentation, in: Proceedings of the IEEE Conference on Computer Vision and Pattern Recognition, 2018, pp. 4981–4990. 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[5]K. Li, Z. Wu, K.-C. Peng, J. Ernst, Y. Fu, Guided attention inference network, IEEE Trans. Pattern Anal. Mach. Intell. 42 (12) (2019) 2996–3010. 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[6]Kwon J, Choi K. Weakly Supervised Attention Map Training for Histological Localization of Colonoscopy Images. Annu Int Conf IEEE Eng Med Biol Soc. 2021 Nov;2021:3725-3728. doi: 10.1109/EMBC46164.2021.9629608. PMID: 34892046.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[7]H. Bilen and A. Vedaldi. Weakly supervised deep detection networks. In CVPR, pages 2846–2854, 2016. 1, 2, 3, 4, 7, 8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[8]PENG TANG, XINGGANG WANG, XIANG BAI, et al. Multiple Instance Detection Network with Online Instance Classifier Refinement[C]. //2017 IEEE Conference on Computer Vision and Pattern Recognition: CVPR 2017, Honolulu, Hawaii, USA, 21-26 July 2017, pages 1-751, [v.1].:Institute of Electrical and Electronics Engineers, 2017:3059-3067.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[9]ZHAOYANG ZENG, BEI LIU, JIANLONG FU, et al. WSOD2: Learning Bottom-Up and Top-Down Objectness Distillation for Weakly-Supervised Object Detection[C]. //2019 IEEE/CVF International Conference on Computer Vision: IEEE/CVF International Conference on Computer Vision (ICCV 2019), 27 Oct.-2 Nov. 2019, Seoul, Korea.:Institute of Electrical and Electronics Engineers, 2019:8291-8299.</a:t>
            </a:r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endParaRPr lang="en-US" sz="14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endParaRPr lang="en-US" altLang="en-US" sz="14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>
            <p:custDataLst>
              <p:tags r:id="rId1"/>
            </p:custDataLst>
          </p:nvPr>
        </p:nvSpPr>
        <p:spPr>
          <a:xfrm rot="21210126">
            <a:off x="2099970" y="2830446"/>
            <a:ext cx="898525" cy="14319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lnSpc>
                <a:spcPct val="110000"/>
              </a:lnSpc>
              <a:buSzPct val="60000"/>
              <a:buFont typeface="Arial" panose="020B0604020202020204" pitchFamily="34" charset="0"/>
              <a:buNone/>
            </a:pPr>
            <a:r>
              <a:rPr lang="en-US" altLang="zh-CN" sz="6000" noProof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T</a:t>
            </a:r>
            <a:endParaRPr lang="zh-CN" altLang="en-US" sz="6000" noProof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" name="矩形 3"/>
          <p:cNvSpPr/>
          <p:nvPr>
            <p:custDataLst>
              <p:tags r:id="rId2"/>
            </p:custDataLst>
          </p:nvPr>
        </p:nvSpPr>
        <p:spPr>
          <a:xfrm rot="422379">
            <a:off x="3162008" y="2633596"/>
            <a:ext cx="898525" cy="1431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lnSpc>
                <a:spcPct val="110000"/>
              </a:lnSpc>
              <a:buSzPct val="60000"/>
              <a:buFont typeface="Arial" panose="020B0604020202020204" pitchFamily="34" charset="0"/>
              <a:buNone/>
            </a:pPr>
            <a:r>
              <a:rPr lang="en-US" altLang="zh-CN" sz="6000" noProof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H</a:t>
            </a:r>
            <a:endParaRPr lang="zh-CN" altLang="en-US" sz="6000" noProof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矩形 4"/>
          <p:cNvSpPr/>
          <p:nvPr>
            <p:custDataLst>
              <p:tags r:id="rId3"/>
            </p:custDataLst>
          </p:nvPr>
        </p:nvSpPr>
        <p:spPr>
          <a:xfrm rot="21179011">
            <a:off x="4224045" y="2830446"/>
            <a:ext cx="898525" cy="14319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lnSpc>
                <a:spcPct val="110000"/>
              </a:lnSpc>
              <a:buSzPct val="60000"/>
              <a:buFont typeface="Arial" panose="020B0604020202020204" pitchFamily="34" charset="0"/>
              <a:buNone/>
            </a:pPr>
            <a:r>
              <a:rPr lang="en-US" altLang="zh-CN" sz="6000" noProof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A</a:t>
            </a:r>
            <a:endParaRPr lang="zh-CN" altLang="en-US" sz="6000" noProof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7" name="矩形 5"/>
          <p:cNvSpPr/>
          <p:nvPr>
            <p:custDataLst>
              <p:tags r:id="rId4"/>
            </p:custDataLst>
          </p:nvPr>
        </p:nvSpPr>
        <p:spPr>
          <a:xfrm rot="352131">
            <a:off x="5284495" y="2633596"/>
            <a:ext cx="900113" cy="1431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lnSpc>
                <a:spcPct val="110000"/>
              </a:lnSpc>
              <a:buSzPct val="60000"/>
              <a:buFont typeface="Arial" panose="020B0604020202020204" pitchFamily="34" charset="0"/>
              <a:buNone/>
            </a:pPr>
            <a:r>
              <a:rPr lang="en-US" altLang="zh-CN" sz="6000" noProof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N</a:t>
            </a:r>
            <a:endParaRPr lang="zh-CN" altLang="en-US" sz="6000" noProof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8" name="矩形 6"/>
          <p:cNvSpPr/>
          <p:nvPr>
            <p:custDataLst>
              <p:tags r:id="rId5"/>
            </p:custDataLst>
          </p:nvPr>
        </p:nvSpPr>
        <p:spPr>
          <a:xfrm rot="21112894">
            <a:off x="6344945" y="2830446"/>
            <a:ext cx="901700" cy="14319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10000"/>
              </a:lnSpc>
              <a:buSzPct val="60000"/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latin typeface="Arial" panose="020B0604020202020204" pitchFamily="34" charset="0"/>
                <a:ea typeface="方正中倩_GBK" charset="0"/>
                <a:cs typeface="方正中倩_GBK" charset="0"/>
              </a:rPr>
              <a:t>K</a:t>
            </a:r>
            <a:endParaRPr lang="zh-CN" altLang="en-US" sz="6000">
              <a:solidFill>
                <a:schemeClr val="bg1"/>
              </a:solidFill>
              <a:latin typeface="Arial" panose="020B0604020202020204" pitchFamily="34" charset="0"/>
              <a:ea typeface="方正中倩_GBK" charset="0"/>
              <a:cs typeface="方正中倩_GBK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4283710" y="5661025"/>
            <a:ext cx="4968240" cy="1224280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635" y="635"/>
            <a:ext cx="7507605" cy="1102995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-1692910" y="635"/>
            <a:ext cx="3865880" cy="688149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7019925" y="635"/>
            <a:ext cx="3607435" cy="685736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3120" y="2059940"/>
            <a:ext cx="7245350" cy="31686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55650" y="1988820"/>
            <a:ext cx="7403465" cy="3306445"/>
          </a:xfrm>
          <a:prstGeom prst="rect">
            <a:avLst/>
          </a:prstGeom>
          <a:noFill/>
          <a:ln w="12700">
            <a:solidFill>
              <a:srgbClr val="EDED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91230" y="5517515"/>
            <a:ext cx="2088820" cy="7200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3635375" y="2348865"/>
            <a:ext cx="1727835" cy="0"/>
          </a:xfrm>
          <a:prstGeom prst="line">
            <a:avLst/>
          </a:prstGeom>
          <a:ln w="12700">
            <a:solidFill>
              <a:srgbClr val="8D9B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82975" y="2350135"/>
            <a:ext cx="193294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5F83B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</a:t>
            </a:r>
            <a:r>
              <a:rPr lang="en-US" altLang="zh-CN" sz="4400" b="1">
                <a:solidFill>
                  <a:srgbClr val="5F83B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400" b="1">
                <a:solidFill>
                  <a:srgbClr val="5F83B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endParaRPr lang="zh-CN" altLang="en-US" sz="3200" b="1">
              <a:solidFill>
                <a:srgbClr val="5F83B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en-US" altLang="zh-CN" sz="1400" b="1">
                <a:solidFill>
                  <a:srgbClr val="43668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 O N T E N T</a:t>
            </a:r>
            <a:endParaRPr lang="en-US" altLang="zh-CN" sz="1400" b="1">
              <a:solidFill>
                <a:srgbClr val="43668B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660140" y="3355975"/>
            <a:ext cx="767715" cy="1905"/>
          </a:xfrm>
          <a:prstGeom prst="line">
            <a:avLst/>
          </a:prstGeom>
          <a:ln w="12700">
            <a:solidFill>
              <a:srgbClr val="8D9B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 flipV="1">
            <a:off x="4572000" y="3349625"/>
            <a:ext cx="767715" cy="1905"/>
          </a:xfrm>
          <a:prstGeom prst="line">
            <a:avLst/>
          </a:prstGeom>
          <a:ln w="12700">
            <a:solidFill>
              <a:srgbClr val="8D9B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4427855" y="3355975"/>
            <a:ext cx="72390" cy="144145"/>
          </a:xfrm>
          <a:prstGeom prst="line">
            <a:avLst/>
          </a:prstGeom>
          <a:ln w="12700">
            <a:solidFill>
              <a:srgbClr val="8D9B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 flipV="1">
            <a:off x="4500245" y="3355975"/>
            <a:ext cx="71755" cy="144145"/>
          </a:xfrm>
          <a:prstGeom prst="line">
            <a:avLst/>
          </a:prstGeom>
          <a:ln w="12700">
            <a:solidFill>
              <a:srgbClr val="8D9BA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7250" y="3495040"/>
            <a:ext cx="75253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01.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研究背景及意义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02.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研究思路及方法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03.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论文成果展示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04.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总结与展望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560000">
            <a:off x="-1500505" y="-37592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 rot="1560000">
            <a:off x="6707505" y="423164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rcRect b="85594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rcRect t="89898"/>
          <a:stretch>
            <a:fillRect/>
          </a:stretch>
        </p:blipFill>
        <p:spPr>
          <a:xfrm>
            <a:off x="0" y="6165215"/>
            <a:ext cx="9144000" cy="69278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3120" y="2059940"/>
            <a:ext cx="7245350" cy="31686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55650" y="1988820"/>
            <a:ext cx="7403465" cy="3306445"/>
          </a:xfrm>
          <a:prstGeom prst="rect">
            <a:avLst/>
          </a:prstGeom>
          <a:noFill/>
          <a:ln w="12700">
            <a:solidFill>
              <a:srgbClr val="EDED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94785" y="2276475"/>
            <a:ext cx="3231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黑体" panose="02010609060101010101" charset="-122"/>
                <a:ea typeface="黑体" panose="02010609060101010101" charset="-122"/>
              </a:rPr>
              <a:t>01</a:t>
            </a:r>
            <a:endParaRPr lang="en-US" altLang="zh-CN" sz="40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07565" y="3075940"/>
            <a:ext cx="4787900" cy="1308100"/>
            <a:chOff x="4788" y="3601"/>
            <a:chExt cx="7540" cy="2060"/>
          </a:xfrm>
        </p:grpSpPr>
        <p:cxnSp>
          <p:nvCxnSpPr>
            <p:cNvPr id="15" name="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5496" y="3702"/>
              <a:ext cx="6235" cy="1"/>
            </a:xfrm>
            <a:prstGeom prst="line">
              <a:avLst/>
            </a:prstGeom>
            <a:ln w="12700">
              <a:solidFill>
                <a:srgbClr val="8D9BAB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4788" y="3601"/>
              <a:ext cx="7540" cy="2060"/>
              <a:chOff x="4788" y="3375"/>
              <a:chExt cx="7540" cy="2060"/>
            </a:xfrm>
          </p:grpSpPr>
          <p:sp>
            <p:nvSpPr>
              <p:cNvPr id="16" name="文本框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788" y="3375"/>
                <a:ext cx="7540" cy="14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25000"/>
                  </a:lnSpc>
                </a:pPr>
                <a:r>
                  <a:rPr lang="zh-CN" sz="3600" b="1">
                    <a:solidFill>
                      <a:srgbClr val="5F83B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研究背景与意义</a:t>
                </a:r>
                <a:endParaRPr lang="zh-CN" altLang="en-US" sz="4000" b="1">
                  <a:solidFill>
                    <a:srgbClr val="5F83B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indent="0" algn="ctr" fontAlgn="auto">
                  <a:lnSpc>
                    <a:spcPct val="125000"/>
                  </a:lnSpc>
                </a:pPr>
                <a:r>
                  <a:rPr lang="en-US" altLang="zh-CN" sz="1600">
                    <a:solidFill>
                      <a:srgbClr val="44688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Research background and significance</a:t>
                </a:r>
                <a:endParaRPr lang="en-US" altLang="zh-CN" sz="1600">
                  <a:solidFill>
                    <a:srgbClr val="44688E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cxnSp>
            <p:nvCxnSpPr>
              <p:cNvPr id="18" name="直接连接符 17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494" y="5177"/>
                <a:ext cx="2834" cy="1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8556" y="5175"/>
                <a:ext cx="2948" cy="3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10"/>
                </p:custDataLst>
              </p:nvPr>
            </p:nvCxnSpPr>
            <p:spPr>
              <a:xfrm flipH="1" flipV="1">
                <a:off x="8329" y="5182"/>
                <a:ext cx="113" cy="221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8443" y="5177"/>
                <a:ext cx="112" cy="258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20110" y="20574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研究意义</a:t>
            </a:r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1332230" y="1340485"/>
            <a:ext cx="6096000" cy="4572000"/>
            <a:chOff x="2098" y="2111"/>
            <a:chExt cx="9600" cy="7200"/>
          </a:xfrm>
        </p:grpSpPr>
        <p:pic>
          <p:nvPicPr>
            <p:cNvPr id="3" name="图片 2" descr="4885412394246968453-18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98" y="2111"/>
              <a:ext cx="9600" cy="72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324" y="8915"/>
              <a:ext cx="9299" cy="3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5" y="1124585"/>
            <a:ext cx="5727559" cy="529200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90" y="2132965"/>
            <a:ext cx="4318635" cy="295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息肉检测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315" y="1107440"/>
            <a:ext cx="6611620" cy="53092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40" y="6504305"/>
            <a:ext cx="5140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gif:</a:t>
            </a:r>
            <a:r>
              <a:rPr lang="en-US" altLang="zh-CN" sz="1000">
                <a:hlinkClick r:id="rId7" action="ppaction://hlinkfile"/>
              </a:rPr>
              <a:t>https://img1.dxycdn.com/2022/0514/270/4885412394246968453-183.gif</a:t>
            </a:r>
            <a:endParaRPr lang="en-US" altLang="zh-CN" sz="1000"/>
          </a:p>
          <a:p>
            <a:r>
              <a:rPr lang="en-US" altLang="zh-CN" sz="1000"/>
              <a:t>video:</a:t>
            </a:r>
            <a:r>
              <a:rPr lang="zh-CN" altLang="en-US" sz="1000">
                <a:hlinkClick r:id="rId7" action="ppaction://hlinkfile"/>
              </a:rPr>
              <a:t>https://ars.els-cdn.com/content/image/1-s2.0-S0016510719321959-mmc1.mp4</a:t>
            </a:r>
            <a:endParaRPr lang="zh-CN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4" dur="263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showWhenStopped="0">
                <p:cTn id="3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04845" y="2730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国内外研究现状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54000" y="3284220"/>
            <a:ext cx="1774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检测</a:t>
            </a:r>
            <a:endParaRPr lang="zh-CN" altLang="en-US" sz="2400"/>
          </a:p>
        </p:txBody>
      </p:sp>
      <p:sp>
        <p:nvSpPr>
          <p:cNvPr id="4" name="左大括号 3"/>
          <p:cNvSpPr/>
          <p:nvPr/>
        </p:nvSpPr>
        <p:spPr>
          <a:xfrm>
            <a:off x="1117600" y="2189480"/>
            <a:ext cx="154305" cy="26835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33500" y="4652010"/>
            <a:ext cx="255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深度学习方法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262380" y="1988185"/>
            <a:ext cx="255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传统检测方法</a:t>
            </a:r>
            <a:endParaRPr lang="zh-CN" altLang="en-US" sz="2400"/>
          </a:p>
        </p:txBody>
      </p:sp>
      <p:sp>
        <p:nvSpPr>
          <p:cNvPr id="7" name="左大括号 6"/>
          <p:cNvSpPr/>
          <p:nvPr/>
        </p:nvSpPr>
        <p:spPr>
          <a:xfrm>
            <a:off x="3276600" y="1344930"/>
            <a:ext cx="215900" cy="17951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51555" y="1055370"/>
            <a:ext cx="411734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Haar</a:t>
            </a:r>
            <a:endParaRPr lang="en-US" altLang="zh-CN" sz="2400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颜色小波分析</a:t>
            </a:r>
            <a:endParaRPr lang="zh-CN" altLang="en-US" sz="2400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局部二值模式（</a:t>
            </a:r>
            <a:r>
              <a:rPr lang="en-US" altLang="zh-CN" sz="2400"/>
              <a:t>LBP</a:t>
            </a:r>
            <a:r>
              <a:rPr lang="zh-CN" altLang="en-US" sz="2400"/>
              <a:t>）</a:t>
            </a:r>
            <a:endParaRPr lang="zh-CN" altLang="en-US" sz="2400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定向梯度直方图（</a:t>
            </a:r>
            <a:r>
              <a:rPr lang="en-US" altLang="zh-CN" sz="2400"/>
              <a:t>HoG</a:t>
            </a:r>
            <a:r>
              <a:rPr lang="zh-CN" altLang="en-US" sz="2400"/>
              <a:t>）</a:t>
            </a:r>
            <a:endParaRPr lang="zh-CN" altLang="en-US" sz="2400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边缘检测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3493135" y="5226685"/>
            <a:ext cx="255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弱监督算法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493135" y="4003675"/>
            <a:ext cx="255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全监督算法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5364480" y="2997200"/>
            <a:ext cx="2853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Yuan 2018</a:t>
            </a:r>
            <a:r>
              <a:rPr lang="zh-CN" altLang="en-US" sz="2400"/>
              <a:t>等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00B0F0"/>
                </a:solidFill>
              </a:rPr>
              <a:t> </a:t>
            </a:r>
            <a:r>
              <a:rPr lang="en-US" altLang="zh-CN" sz="2400"/>
              <a:t> </a:t>
            </a:r>
            <a:endParaRPr lang="en-US" altLang="zh-CN" sz="2400"/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Banik</a:t>
            </a:r>
            <a:r>
              <a:rPr lang="en-US" altLang="zh-CN" sz="2400"/>
              <a:t> 2020</a:t>
            </a:r>
            <a:r>
              <a:rPr lang="zh-CN" altLang="en-US" sz="2400"/>
              <a:t>等</a:t>
            </a:r>
            <a:r>
              <a:rPr lang="en-US" altLang="zh-CN" sz="2400"/>
              <a:t> </a:t>
            </a:r>
            <a:endParaRPr lang="en-US" altLang="zh-CN" sz="2400"/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/>
              <a:t>Jiang</a:t>
            </a:r>
            <a:r>
              <a:rPr lang="en-US" altLang="zh-CN" sz="2400"/>
              <a:t>2023</a:t>
            </a:r>
            <a:r>
              <a:rPr lang="zh-CN" altLang="en-US" sz="2400"/>
              <a:t>等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164705" y="2929255"/>
            <a:ext cx="1868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F0"/>
                </a:solidFill>
                <a:sym typeface="+mn-ea"/>
              </a:rPr>
              <a:t>旋转不变性和图像相似性正则化约束</a:t>
            </a:r>
            <a:endParaRPr lang="en-US" altLang="zh-CN">
              <a:solidFill>
                <a:srgbClr val="00B0F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8805" y="3932555"/>
            <a:ext cx="2063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00B0F0"/>
                </a:solidFill>
                <a:sym typeface="+mn-ea"/>
              </a:rPr>
              <a:t>双树小波池CNN</a:t>
            </a:r>
            <a:endParaRPr lang="en-US" altLang="zh-CN">
              <a:solidFill>
                <a:srgbClr val="00B0F0"/>
              </a:solidFill>
              <a:sym typeface="+mn-ea"/>
            </a:endParaRPr>
          </a:p>
          <a:p>
            <a:pPr algn="ctr"/>
            <a:r>
              <a:rPr lang="en-US" altLang="zh-CN">
                <a:solidFill>
                  <a:srgbClr val="00B0F0"/>
                </a:solidFill>
                <a:sym typeface="+mn-ea"/>
              </a:rPr>
              <a:t>+区域的水平集</a:t>
            </a:r>
            <a:endParaRPr lang="en-US" altLang="zh-CN">
              <a:solidFill>
                <a:srgbClr val="00B0F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49440" y="4868545"/>
            <a:ext cx="192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00B0F0"/>
                </a:solidFill>
                <a:sym typeface="+mn-ea"/>
              </a:rPr>
              <a:t>跨帧对比学习</a:t>
            </a:r>
            <a:endParaRPr lang="en-US" altLang="zh-CN">
              <a:solidFill>
                <a:srgbClr val="00B0F0"/>
              </a:solidFill>
              <a:sym typeface="+mn-ea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5220335" y="3429000"/>
            <a:ext cx="228600" cy="15709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3276600" y="4291330"/>
            <a:ext cx="179705" cy="11855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80440"/>
            <a:ext cx="3951605" cy="2365375"/>
          </a:xfrm>
          <a:prstGeom prst="rect">
            <a:avLst/>
          </a:prstGeom>
        </p:spPr>
      </p:pic>
      <p:pic>
        <p:nvPicPr>
          <p:cNvPr id="23" name="图片 34"/>
          <p:cNvPicPr>
            <a:picLocks noChangeAspect="1"/>
          </p:cNvPicPr>
          <p:nvPr/>
        </p:nvPicPr>
        <p:blipFill>
          <a:blip r:embed="rId3">
            <a:lum bright="-6000"/>
          </a:blip>
          <a:srcRect l="1817" t="7199" b="1805"/>
          <a:stretch>
            <a:fillRect/>
          </a:stretch>
        </p:blipFill>
        <p:spPr>
          <a:xfrm>
            <a:off x="2483803" y="3182303"/>
            <a:ext cx="4430081" cy="241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35560" y="6236970"/>
            <a:ext cx="41128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1000"/>
          </a:p>
        </p:txBody>
      </p:sp>
      <p:graphicFrame>
        <p:nvGraphicFramePr>
          <p:cNvPr id="17" name="表格 16"/>
          <p:cNvGraphicFramePr/>
          <p:nvPr>
            <p:custDataLst>
              <p:tags r:id="rId4"/>
            </p:custDataLst>
          </p:nvPr>
        </p:nvGraphicFramePr>
        <p:xfrm>
          <a:off x="107315" y="5300980"/>
          <a:ext cx="2969260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/>
                <a:gridCol w="706755"/>
                <a:gridCol w="781685"/>
                <a:gridCol w="724535"/>
              </a:tblGrid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名称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文献序号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名称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文献序号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Yuan 2018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Kwon </a:t>
                      </a:r>
                      <a:r>
                        <a:rPr lang="en-US" altLang="zh-CN" sz="1000" i="1">
                          <a:solidFill>
                            <a:schemeClr val="tx1"/>
                          </a:solidFill>
                          <a:sym typeface="+mn-ea"/>
                        </a:rPr>
                        <a:t>et al.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[6]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Banik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 Bilen </a:t>
                      </a:r>
                      <a:r>
                        <a:rPr lang="en-US" altLang="zh-CN" sz="1000" i="1">
                          <a:solidFill>
                            <a:schemeClr val="tx1"/>
                          </a:solidFill>
                          <a:sym typeface="+mn-ea"/>
                        </a:rPr>
                        <a:t>et al.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[7]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Jiang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Tang </a:t>
                      </a:r>
                      <a:r>
                        <a:rPr lang="en-US" altLang="zh-CN" sz="1000" i="1">
                          <a:solidFill>
                            <a:schemeClr val="tx1"/>
                          </a:solidFill>
                          <a:sym typeface="+mn-ea"/>
                        </a:rPr>
                        <a:t>et al.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[8]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Ahn </a:t>
                      </a:r>
                      <a:r>
                        <a:rPr lang="en-US" altLang="zh-CN" sz="1000" i="1">
                          <a:solidFill>
                            <a:schemeClr val="tx1"/>
                          </a:solidFill>
                        </a:rPr>
                        <a:t>et al.</a:t>
                      </a:r>
                      <a:endParaRPr lang="en-US" altLang="zh-CN" sz="1000" i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[4]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Zeng et al.</a:t>
                      </a:r>
                      <a:endParaRPr lang="en-US" altLang="zh-CN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[9]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Li  </a:t>
                      </a:r>
                      <a:r>
                        <a:rPr lang="en-US" altLang="zh-CN" sz="1000" i="1">
                          <a:solidFill>
                            <a:schemeClr val="tx1"/>
                          </a:solidFill>
                          <a:sym typeface="+mn-ea"/>
                        </a:rPr>
                        <a:t>et al.</a:t>
                      </a:r>
                      <a:endParaRPr lang="en-US" altLang="zh-CN" sz="1000" i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sym typeface="+mn-ea"/>
                        </a:rPr>
                        <a:t>[5]</a:t>
                      </a: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8" grpId="0"/>
      <p:bldP spid="21" grpId="0" bldLvl="0" animBg="1"/>
      <p:bldP spid="9" grpId="0"/>
      <p:bldP spid="10" grpId="0"/>
      <p:bldP spid="16" grpId="0" bldLvl="0" animBg="1"/>
      <p:bldP spid="11" grpId="0"/>
      <p:bldP spid="12" grpId="0"/>
      <p:bldP spid="13" grpId="0"/>
      <p:bldP spid="14" grpId="0"/>
      <p:bldP spid="3" grpId="0"/>
      <p:bldP spid="4" grpId="0" bldLvl="0" animBg="1"/>
      <p:bldP spid="5" grpId="1"/>
      <p:bldP spid="6" grpId="1"/>
      <p:bldP spid="7" grpId="1" bldLvl="0" animBg="1"/>
      <p:bldP spid="21" grpId="1" bldLvl="0" animBg="1"/>
      <p:bldP spid="8" grpId="1"/>
      <p:bldP spid="10" grpId="1"/>
      <p:bldP spid="9" grpId="1"/>
      <p:bldP spid="16" grpId="1" bldLvl="0" animBg="1"/>
      <p:bldP spid="11" grpId="1"/>
      <p:bldP spid="12" grpId="1"/>
      <p:bldP spid="13" grpId="1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560000">
            <a:off x="-1500505" y="-37592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 rot="1560000">
            <a:off x="6707505" y="4231640"/>
            <a:ext cx="3865880" cy="3738245"/>
          </a:xfrm>
          <a:prstGeom prst="ellipse">
            <a:avLst/>
          </a:prstGeom>
          <a:solidFill>
            <a:srgbClr val="86A0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rcRect b="85594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rcRect t="89898"/>
          <a:stretch>
            <a:fillRect/>
          </a:stretch>
        </p:blipFill>
        <p:spPr>
          <a:xfrm>
            <a:off x="0" y="6165215"/>
            <a:ext cx="9144000" cy="69278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3120" y="2059940"/>
            <a:ext cx="7245350" cy="31686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55650" y="1988820"/>
            <a:ext cx="7403465" cy="3306445"/>
          </a:xfrm>
          <a:prstGeom prst="rect">
            <a:avLst/>
          </a:prstGeom>
          <a:noFill/>
          <a:ln w="12700">
            <a:solidFill>
              <a:srgbClr val="EDED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94785" y="2276475"/>
            <a:ext cx="3231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黑体" panose="02010609060101010101" charset="-122"/>
                <a:ea typeface="黑体" panose="02010609060101010101" charset="-122"/>
              </a:rPr>
              <a:t>02</a:t>
            </a:r>
            <a:endParaRPr lang="en-US" altLang="zh-CN" sz="400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861820" y="2986405"/>
            <a:ext cx="5343525" cy="1254125"/>
            <a:chOff x="3271" y="3686"/>
            <a:chExt cx="8415" cy="1975"/>
          </a:xfrm>
        </p:grpSpPr>
        <p:cxnSp>
          <p:nvCxnSpPr>
            <p:cNvPr id="15" name="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4364" y="3702"/>
              <a:ext cx="6124" cy="0"/>
            </a:xfrm>
            <a:prstGeom prst="line">
              <a:avLst/>
            </a:prstGeom>
            <a:ln w="12700">
              <a:solidFill>
                <a:srgbClr val="8D9BAB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3271" y="3686"/>
              <a:ext cx="8415" cy="1975"/>
              <a:chOff x="3271" y="3460"/>
              <a:chExt cx="8415" cy="1975"/>
            </a:xfrm>
          </p:grpSpPr>
          <p:sp>
            <p:nvSpPr>
              <p:cNvPr id="16" name="文本框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271" y="3460"/>
                <a:ext cx="8415" cy="15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25000"/>
                  </a:lnSpc>
                </a:pPr>
                <a:r>
                  <a:rPr lang="zh-CN" sz="3600" b="1">
                    <a:solidFill>
                      <a:srgbClr val="5F83B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研究思路及方法</a:t>
                </a:r>
                <a:endParaRPr lang="zh-CN" altLang="en-US" sz="3600" b="1">
                  <a:solidFill>
                    <a:srgbClr val="5F83B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indent="0" algn="ctr" fontAlgn="auto">
                  <a:lnSpc>
                    <a:spcPct val="125000"/>
                  </a:lnSpc>
                </a:pPr>
                <a:r>
                  <a:rPr lang="en-US" altLang="zh-CN" sz="1600">
                    <a:solidFill>
                      <a:srgbClr val="44688E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Research ideas and methods</a:t>
                </a:r>
                <a:endParaRPr lang="en-US" altLang="zh-CN" sz="1600">
                  <a:solidFill>
                    <a:srgbClr val="44688E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cxnSp>
            <p:nvCxnSpPr>
              <p:cNvPr id="18" name="直接连接符 17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4364" y="5177"/>
                <a:ext cx="2947" cy="0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7539" y="5175"/>
                <a:ext cx="2949" cy="2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10"/>
                </p:custDataLst>
              </p:nvPr>
            </p:nvCxnSpPr>
            <p:spPr>
              <a:xfrm flipH="1" flipV="1">
                <a:off x="7312" y="5182"/>
                <a:ext cx="113" cy="221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7426" y="5177"/>
                <a:ext cx="112" cy="258"/>
              </a:xfrm>
              <a:prstGeom prst="line">
                <a:avLst/>
              </a:prstGeom>
              <a:ln w="12700">
                <a:solidFill>
                  <a:srgbClr val="8D9BAB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92500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研究内容</a:t>
            </a:r>
            <a:endParaRPr lang="zh-CN" altLang="en-US" sz="3200"/>
          </a:p>
        </p:txBody>
      </p:sp>
      <p:pic>
        <p:nvPicPr>
          <p:cNvPr id="3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5695" y="2348865"/>
            <a:ext cx="6843246" cy="237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下箭头 3"/>
          <p:cNvSpPr/>
          <p:nvPr/>
        </p:nvSpPr>
        <p:spPr>
          <a:xfrm>
            <a:off x="4068445" y="2060575"/>
            <a:ext cx="215900" cy="64833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 rot="10800000">
            <a:off x="4068445" y="4364990"/>
            <a:ext cx="215900" cy="64833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93135" y="1590675"/>
            <a:ext cx="230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研究一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3637915" y="5085080"/>
            <a:ext cx="230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研究二</a:t>
            </a:r>
            <a:endParaRPr lang="zh-CN" altLang="en-US" sz="2800"/>
          </a:p>
        </p:txBody>
      </p:sp>
      <p:sp>
        <p:nvSpPr>
          <p:cNvPr id="8" name="右箭头 7"/>
          <p:cNvSpPr/>
          <p:nvPr/>
        </p:nvSpPr>
        <p:spPr>
          <a:xfrm>
            <a:off x="4860290" y="1700530"/>
            <a:ext cx="648335" cy="2159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860290" y="5161280"/>
            <a:ext cx="648335" cy="2159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80380" y="1149985"/>
            <a:ext cx="3364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如何利用</a:t>
            </a: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形态学</a:t>
            </a:r>
            <a:r>
              <a:rPr lang="zh-CN" altLang="en-US" sz="2400"/>
              <a:t>信息对结肠息肉进行</a:t>
            </a: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弱监督检测</a:t>
            </a:r>
            <a:endParaRPr lang="zh-CN" altLang="en-US" sz="24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7990" y="4725035"/>
            <a:ext cx="3535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解决</a:t>
            </a: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类别不平衡</a:t>
            </a:r>
            <a:r>
              <a:rPr lang="zh-CN" altLang="en-US" sz="2400"/>
              <a:t>导致的检测性能下降问题，以及如何做到</a:t>
            </a: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检测</a:t>
            </a:r>
            <a:r>
              <a:rPr lang="zh-CN" altLang="en-US" sz="2400"/>
              <a:t>的</a:t>
            </a: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实时</a:t>
            </a:r>
            <a:r>
              <a:rPr lang="zh-CN" altLang="en-US" sz="2400"/>
              <a:t>性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5" grpId="0" animBg="1"/>
      <p:bldP spid="7" grpId="0"/>
      <p:bldP spid="8" grpId="0" animBg="1"/>
      <p:bldP spid="10" grpId="0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04210" y="26035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研究方法（一）</a:t>
            </a:r>
            <a:endParaRPr lang="zh-CN" altLang="en-US" sz="3200"/>
          </a:p>
        </p:txBody>
      </p:sp>
      <p:pic>
        <p:nvPicPr>
          <p:cNvPr id="3" name="图片 -2147482612"/>
          <p:cNvPicPr>
            <a:picLocks noChangeAspect="1"/>
          </p:cNvPicPr>
          <p:nvPr/>
        </p:nvPicPr>
        <p:blipFill>
          <a:blip r:embed="rId2">
            <a:lum bright="-6000" contrast="11999"/>
          </a:blip>
          <a:srcRect t="369"/>
          <a:stretch>
            <a:fillRect/>
          </a:stretch>
        </p:blipFill>
        <p:spPr>
          <a:xfrm>
            <a:off x="2124075" y="2862580"/>
            <a:ext cx="6346825" cy="3869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83260" y="249428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宋体" panose="02010600030101010101" pitchFamily="2" charset="-122"/>
              </a:rPr>
              <a:t>  </a:t>
            </a:r>
            <a:endParaRPr lang="en-US" altLang="en-US" b="0"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1771"/>
          <a:stretch>
            <a:fillRect/>
          </a:stretch>
        </p:blipFill>
        <p:spPr>
          <a:xfrm>
            <a:off x="1399540" y="1052195"/>
            <a:ext cx="2842182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45" y="1054100"/>
            <a:ext cx="2079628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5928" t="9709"/>
          <a:stretch>
            <a:fillRect/>
          </a:stretch>
        </p:blipFill>
        <p:spPr>
          <a:xfrm>
            <a:off x="6767830" y="1054735"/>
            <a:ext cx="219445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4655" y="1607820"/>
            <a:ext cx="984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挑战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539750" y="4580890"/>
            <a:ext cx="1390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框架图</a:t>
            </a:r>
            <a:endParaRPr lang="zh-CN" altLang="en-US" sz="2800"/>
          </a:p>
        </p:txBody>
      </p:sp>
      <p:sp>
        <p:nvSpPr>
          <p:cNvPr id="13" name="圆角矩形 12"/>
          <p:cNvSpPr/>
          <p:nvPr/>
        </p:nvSpPr>
        <p:spPr>
          <a:xfrm>
            <a:off x="395605" y="980440"/>
            <a:ext cx="8712835" cy="165608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95605" y="2824480"/>
            <a:ext cx="8712835" cy="398589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6800000">
            <a:off x="2594610" y="2908300"/>
            <a:ext cx="1080135" cy="1073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16800000" flipV="1">
            <a:off x="5142865" y="3255010"/>
            <a:ext cx="1791335" cy="11557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17580000">
            <a:off x="6308725" y="3740150"/>
            <a:ext cx="2745105" cy="1143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979930" y="2860040"/>
            <a:ext cx="1076325" cy="3683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3">
                    <a:lumMod val="75000"/>
                  </a:schemeClr>
                </a:solidFill>
              </a:rPr>
              <a:t>solution1</a:t>
            </a:r>
            <a:endParaRPr lang="en-US" altLang="zh-CN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6325" y="2987040"/>
            <a:ext cx="1076325" cy="3683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3">
                    <a:lumMod val="75000"/>
                  </a:schemeClr>
                </a:solidFill>
              </a:rPr>
              <a:t>solution2</a:t>
            </a:r>
            <a:endParaRPr lang="en-US" altLang="zh-CN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57820" y="3356610"/>
            <a:ext cx="1076325" cy="3683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3">
                    <a:lumMod val="75000"/>
                  </a:schemeClr>
                </a:solidFill>
              </a:rPr>
              <a:t>solution3</a:t>
            </a:r>
            <a:endParaRPr lang="en-US" altLang="zh-CN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9" grpId="0" animBg="1"/>
      <p:bldP spid="20" grpId="0" animBg="1"/>
      <p:bldP spid="17" grpId="0" animBg="1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108325" y="280670"/>
            <a:ext cx="3904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研究方法（二）</a:t>
            </a:r>
            <a:endParaRPr lang="zh-CN" altLang="en-US" sz="3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2924810"/>
            <a:ext cx="6184416" cy="3744000"/>
          </a:xfrm>
          <a:prstGeom prst="rect">
            <a:avLst/>
          </a:prstGeom>
        </p:spPr>
      </p:pic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395605" y="980440"/>
            <a:ext cx="8556625" cy="165608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95605" y="2824480"/>
            <a:ext cx="8556625" cy="398589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9750" y="1628140"/>
            <a:ext cx="2338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/>
              <a:t>不足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467995" y="4580890"/>
            <a:ext cx="1422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框架图</a:t>
            </a:r>
            <a:endParaRPr lang="zh-CN" altLang="en-US" sz="28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45" y="1070610"/>
            <a:ext cx="7146179" cy="147600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 rot="16800000">
            <a:off x="1737360" y="4356100"/>
            <a:ext cx="3329940" cy="15557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左大括号 19"/>
          <p:cNvSpPr/>
          <p:nvPr/>
        </p:nvSpPr>
        <p:spPr>
          <a:xfrm rot="16200000">
            <a:off x="3629025" y="1675130"/>
            <a:ext cx="215900" cy="2074545"/>
          </a:xfrm>
          <a:prstGeom prst="leftBrac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7280000">
            <a:off x="6440805" y="2592705"/>
            <a:ext cx="1065530" cy="15557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39975" y="2879090"/>
            <a:ext cx="1076325" cy="3683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3">
                    <a:lumMod val="75000"/>
                  </a:schemeClr>
                </a:solidFill>
              </a:rPr>
              <a:t>solution1</a:t>
            </a:r>
            <a:endParaRPr lang="en-US" altLang="zh-CN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4525" y="2794000"/>
            <a:ext cx="1076325" cy="3683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3">
                    <a:lumMod val="75000"/>
                  </a:schemeClr>
                </a:solidFill>
              </a:rPr>
              <a:t>solution2</a:t>
            </a:r>
            <a:endParaRPr lang="en-US" altLang="zh-CN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9" grpId="0" animBg="1"/>
      <p:bldP spid="22" grpId="0" animBg="1"/>
      <p:bldP spid="20" grpId="0" animBg="1"/>
      <p:bldP spid="23" grpId="0" animBg="1"/>
      <p:bldP spid="21" grpId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TABLE_ENDDRAG_ORIGIN_RECT" val="202*19"/>
  <p:tag name="TABLE_ENDDRAG_RECT" val="108*255*202*19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TABLE_ENDDRAG_ORIGIN_RECT" val="621*416"/>
  <p:tag name="TABLE_ENDDRAG_RECT" val="59*82*621*416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04_29*i*0"/>
  <p:tag name="KSO_WM_TEMPLATE_CATEGORY" val="custom"/>
  <p:tag name="KSO_WM_TEMPLATE_INDEX" val="160404"/>
  <p:tag name="KSO_WM_UNIT_INDEX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04_29*i*1"/>
  <p:tag name="KSO_WM_TEMPLATE_CATEGORY" val="custom"/>
  <p:tag name="KSO_WM_TEMPLATE_INDEX" val="160404"/>
  <p:tag name="KSO_WM_UNIT_INDEX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04_29*i*2"/>
  <p:tag name="KSO_WM_TEMPLATE_CATEGORY" val="custom"/>
  <p:tag name="KSO_WM_TEMPLATE_INDEX" val="160404"/>
  <p:tag name="KSO_WM_UNIT_INDEX" val="2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04_29*i*3"/>
  <p:tag name="KSO_WM_TEMPLATE_CATEGORY" val="custom"/>
  <p:tag name="KSO_WM_TEMPLATE_INDEX" val="160404"/>
  <p:tag name="KSO_WM_UNIT_INDEX" val="3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04_29*i*4"/>
  <p:tag name="KSO_WM_TEMPLATE_CATEGORY" val="custom"/>
  <p:tag name="KSO_WM_TEMPLATE_INDEX" val="160404"/>
  <p:tag name="KSO_WM_UNIT_INDEX" val="4"/>
</p:tagLst>
</file>

<file path=ppt/tags/tag71.xml><?xml version="1.0" encoding="utf-8"?>
<p:tagLst xmlns:p="http://schemas.openxmlformats.org/presentationml/2006/main">
  <p:tag name="COMMONDATA" val="eyJoZGlkIjoiYTg2ODczZTVjMjNkYzNmM2JhM2NiNTg5YzIxNDk3YmE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3468</Words>
  <Application>WPS 演示</Application>
  <PresentationFormat>全屏显示(4:3)</PresentationFormat>
  <Paragraphs>224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楷体_GB2312</vt:lpstr>
      <vt:lpstr>新宋体</vt:lpstr>
      <vt:lpstr>黑体</vt:lpstr>
      <vt:lpstr>仿宋_GB2312</vt:lpstr>
      <vt:lpstr>仿宋</vt:lpstr>
      <vt:lpstr>Times New Roman</vt:lpstr>
      <vt:lpstr>方正中倩_GBK</vt:lpstr>
      <vt:lpstr>Segoe Print</vt:lpstr>
      <vt:lpstr>Calibri</vt:lpstr>
      <vt:lpstr>Arial Unicode MS</vt:lpstr>
      <vt:lpstr>Office 主题</vt:lpstr>
      <vt:lpstr>1_Office 主题</vt:lpstr>
      <vt:lpstr>开题报告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电子、通信相关专业数字资源文献情况简介</dc:title>
  <dc:creator>User</dc:creator>
  <cp:lastModifiedBy>欣冉</cp:lastModifiedBy>
  <cp:revision>685</cp:revision>
  <dcterms:created xsi:type="dcterms:W3CDTF">2015-11-01T05:04:00Z</dcterms:created>
  <dcterms:modified xsi:type="dcterms:W3CDTF">2023-12-21T06:28:47Z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A279EE5BA93D44C4A6D3E7B96176A7E4</vt:lpwstr>
  </property>
</Properties>
</file>